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0080625" cy="567055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90" y="-204"/>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Lucida Sans"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Lucida Sans"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GB" sz="1400" b="0" i="0" u="none" strike="noStrike" kern="1200" cap="none">
              <a:ln>
                <a:noFill/>
              </a:ln>
              <a:latin typeface="Liberation Sans" pitchFamily="18"/>
              <a:ea typeface="Microsoft YaHei" pitchFamily="2"/>
              <a:cs typeface="Lucida Sans"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AF5164A5-569D-4052-B914-97449736D234}" type="slidenum">
              <a:t>‹#›</a:t>
            </a:fld>
            <a:endParaRPr lang="en-GB" sz="1400" b="0" i="0" u="none" strike="noStrike" kern="1200" cap="none">
              <a:ln>
                <a:noFill/>
              </a:ln>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334757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vert="horz" lIns="0" tIns="0" rIns="0" bIns="0" anchorCtr="0"/>
          <a:lstStyle>
            <a:lvl1pPr lvl="0" rtl="0" hangingPunct="0">
              <a:buNone/>
              <a:tabLst/>
              <a:defRPr lang="en-GB" sz="1400" kern="1200">
                <a:latin typeface="Liberation Serif" pitchFamily="18"/>
                <a:ea typeface="Segoe UI" pitchFamily="2"/>
                <a:cs typeface="Tahoma" pitchFamily="2"/>
              </a:defRPr>
            </a:lvl1pPr>
          </a:lstStyle>
          <a:p>
            <a:pPr lvl="0"/>
            <a:endParaRPr lang="en-GB"/>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vert="horz" lIns="0" tIns="0" rIns="0" bIns="0" anchorCtr="0"/>
          <a:lstStyle>
            <a:lvl1pPr lvl="0" algn="r" rtl="0" hangingPunct="0">
              <a:buNone/>
              <a:tabLst/>
              <a:defRPr lang="en-GB" sz="1400" kern="1200">
                <a:latin typeface="Liberation Serif" pitchFamily="18"/>
                <a:ea typeface="Segoe UI" pitchFamily="2"/>
                <a:cs typeface="Tahoma" pitchFamily="2"/>
              </a:defRPr>
            </a:lvl1pPr>
          </a:lstStyle>
          <a:p>
            <a:pPr lvl="0"/>
            <a:endParaRPr lang="en-GB"/>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lstStyle>
            <a:lvl1pPr lvl="0" rtl="0" hangingPunct="0">
              <a:buNone/>
              <a:tabLst/>
              <a:defRPr lang="en-GB" sz="1400" kern="1200">
                <a:latin typeface="Liberation Serif" pitchFamily="18"/>
                <a:ea typeface="Segoe UI"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lstStyle>
            <a:lvl1pPr lvl="0" algn="r" rtl="0" hangingPunct="0">
              <a:buNone/>
              <a:tabLst/>
              <a:defRPr lang="en-GB" sz="1400" kern="1200">
                <a:latin typeface="Liberation Serif" pitchFamily="18"/>
                <a:ea typeface="Segoe UI" pitchFamily="2"/>
                <a:cs typeface="Tahoma" pitchFamily="2"/>
              </a:defRPr>
            </a:lvl1pPr>
          </a:lstStyle>
          <a:p>
            <a:pPr lvl="0"/>
            <a:fld id="{A05A4013-41DD-4A2C-983C-C576A79229B6}" type="slidenum">
              <a:t>‹#›</a:t>
            </a:fld>
            <a:endParaRPr lang="en-GB"/>
          </a:p>
        </p:txBody>
      </p:sp>
    </p:spTree>
    <p:extLst>
      <p:ext uri="{BB962C8B-B14F-4D97-AF65-F5344CB8AC3E}">
        <p14:creationId xmlns:p14="http://schemas.microsoft.com/office/powerpoint/2010/main" val="400035148"/>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vert="horz">
            <a:sp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1762125"/>
            <a:ext cx="8569325" cy="12144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3213100"/>
            <a:ext cx="7056437" cy="14493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59196868-2073-48EF-BC8C-767A5C05CE63}" type="slidenum">
              <a:t>‹#›</a:t>
            </a:fld>
            <a:endParaRPr lang="en-GB"/>
          </a:p>
        </p:txBody>
      </p:sp>
    </p:spTree>
    <p:extLst>
      <p:ext uri="{BB962C8B-B14F-4D97-AF65-F5344CB8AC3E}">
        <p14:creationId xmlns:p14="http://schemas.microsoft.com/office/powerpoint/2010/main" val="626086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DEF44EE-0486-4D04-B426-598A874771BC}" type="slidenum">
              <a:t>‹#›</a:t>
            </a:fld>
            <a:endParaRPr lang="en-GB"/>
          </a:p>
        </p:txBody>
      </p:sp>
    </p:spTree>
    <p:extLst>
      <p:ext uri="{BB962C8B-B14F-4D97-AF65-F5344CB8AC3E}">
        <p14:creationId xmlns:p14="http://schemas.microsoft.com/office/powerpoint/2010/main" val="1630317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225425"/>
            <a:ext cx="2266950" cy="4389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225425"/>
            <a:ext cx="6653212" cy="438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576FE159-0832-4CB8-A87E-850DCF09F012}" type="slidenum">
              <a:t>‹#›</a:t>
            </a:fld>
            <a:endParaRPr lang="en-GB"/>
          </a:p>
        </p:txBody>
      </p:sp>
    </p:spTree>
    <p:extLst>
      <p:ext uri="{BB962C8B-B14F-4D97-AF65-F5344CB8AC3E}">
        <p14:creationId xmlns:p14="http://schemas.microsoft.com/office/powerpoint/2010/main" val="1084366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9B6624BA-CE1C-4AF5-9CCA-4EAA6B9847E0}" type="slidenum">
              <a:t>‹#›</a:t>
            </a:fld>
            <a:endParaRPr lang="en-GB"/>
          </a:p>
        </p:txBody>
      </p:sp>
    </p:spTree>
    <p:extLst>
      <p:ext uri="{BB962C8B-B14F-4D97-AF65-F5344CB8AC3E}">
        <p14:creationId xmlns:p14="http://schemas.microsoft.com/office/powerpoint/2010/main" val="3437074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3643313"/>
            <a:ext cx="8567738" cy="112712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2403475"/>
            <a:ext cx="8567738" cy="12398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96412004-D56D-4866-B8B4-D73A8DA3077C}" type="slidenum">
              <a:t>‹#›</a:t>
            </a:fld>
            <a:endParaRPr lang="en-GB"/>
          </a:p>
        </p:txBody>
      </p:sp>
    </p:spTree>
    <p:extLst>
      <p:ext uri="{BB962C8B-B14F-4D97-AF65-F5344CB8AC3E}">
        <p14:creationId xmlns:p14="http://schemas.microsoft.com/office/powerpoint/2010/main" val="3502309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327150"/>
            <a:ext cx="4459287"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4925" y="1327150"/>
            <a:ext cx="4460875"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A8687585-DAB0-402D-9C0F-F70E285D1F31}" type="slidenum">
              <a:t>‹#›</a:t>
            </a:fld>
            <a:endParaRPr lang="en-GB"/>
          </a:p>
        </p:txBody>
      </p:sp>
    </p:spTree>
    <p:extLst>
      <p:ext uri="{BB962C8B-B14F-4D97-AF65-F5344CB8AC3E}">
        <p14:creationId xmlns:p14="http://schemas.microsoft.com/office/powerpoint/2010/main" val="1082679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227013"/>
            <a:ext cx="9072563" cy="94456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82810AA0-EDCF-422C-ABA9-AEC59C98A145}" type="slidenum">
              <a:t>‹#›</a:t>
            </a:fld>
            <a:endParaRPr lang="en-GB"/>
          </a:p>
        </p:txBody>
      </p:sp>
    </p:spTree>
    <p:extLst>
      <p:ext uri="{BB962C8B-B14F-4D97-AF65-F5344CB8AC3E}">
        <p14:creationId xmlns:p14="http://schemas.microsoft.com/office/powerpoint/2010/main" val="1669335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F8D94CC2-A12F-47FD-B619-2921D96EB822}" type="slidenum">
              <a:t>‹#›</a:t>
            </a:fld>
            <a:endParaRPr lang="en-GB"/>
          </a:p>
        </p:txBody>
      </p:sp>
    </p:spTree>
    <p:extLst>
      <p:ext uri="{BB962C8B-B14F-4D97-AF65-F5344CB8AC3E}">
        <p14:creationId xmlns:p14="http://schemas.microsoft.com/office/powerpoint/2010/main" val="2602735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EE7B4CC4-F3B5-473B-A479-7BC29E01F652}" type="slidenum">
              <a:t>‹#›</a:t>
            </a:fld>
            <a:endParaRPr lang="en-GB"/>
          </a:p>
        </p:txBody>
      </p:sp>
    </p:spTree>
    <p:extLst>
      <p:ext uri="{BB962C8B-B14F-4D97-AF65-F5344CB8AC3E}">
        <p14:creationId xmlns:p14="http://schemas.microsoft.com/office/powerpoint/2010/main" val="3591188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225425"/>
            <a:ext cx="3316288" cy="9604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F8C7E3D2-8AB8-4CC3-869C-119039FBF991}" type="slidenum">
              <a:t>‹#›</a:t>
            </a:fld>
            <a:endParaRPr lang="en-GB"/>
          </a:p>
        </p:txBody>
      </p:sp>
    </p:spTree>
    <p:extLst>
      <p:ext uri="{BB962C8B-B14F-4D97-AF65-F5344CB8AC3E}">
        <p14:creationId xmlns:p14="http://schemas.microsoft.com/office/powerpoint/2010/main" val="361324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3968750"/>
            <a:ext cx="6048375" cy="46990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2DB0A2A-4F35-4B35-91F5-FB29C948C623}" type="slidenum">
              <a:t>‹#›</a:t>
            </a:fld>
            <a:endParaRPr lang="en-GB"/>
          </a:p>
        </p:txBody>
      </p:sp>
    </p:spTree>
    <p:extLst>
      <p:ext uri="{BB962C8B-B14F-4D97-AF65-F5344CB8AC3E}">
        <p14:creationId xmlns:p14="http://schemas.microsoft.com/office/powerpoint/2010/main" val="2135500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C2CD"/>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226080"/>
            <a:ext cx="9071640" cy="94644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503999" y="1326600"/>
            <a:ext cx="9071640" cy="3288239"/>
          </a:xfrm>
          <a:prstGeom prst="rect">
            <a:avLst/>
          </a:prstGeom>
          <a:noFill/>
          <a:ln>
            <a:noFill/>
          </a:ln>
        </p:spPr>
        <p:txBody>
          <a:bodyPr lIns="0" tIns="0" rIns="0" bIns="0"/>
          <a:lstStyle>
            <a:defPPr marL="432000" marR="0" lvl="0" indent="-324000">
              <a:spcBef>
                <a:spcPts val="1414"/>
              </a:spcBef>
              <a:spcAft>
                <a:spcPts val="0"/>
              </a:spcAft>
              <a:buSzPct val="45000"/>
              <a:buFont typeface="StarSymbol"/>
              <a:buNone/>
              <a:defRPr lang="en-GB" sz="3200" b="0" i="0" u="none" strike="noStrike" kern="1200" cap="none">
                <a:ln>
                  <a:noFill/>
                </a:ln>
                <a:highlight>
                  <a:scrgbClr r="0" g="0" b="0">
                    <a:alpha val="0"/>
                  </a:scrgbClr>
                </a:highlight>
                <a:latin typeface="Liberation Sans" pitchFamily="18"/>
                <a:ea typeface="Microsoft YaHei" pitchFamily="2"/>
                <a:cs typeface="Lucida Sans" pitchFamily="2"/>
              </a:defRPr>
            </a:defPPr>
            <a:lvl1pPr marL="432000" marR="0" lvl="0" indent="-324000">
              <a:spcBef>
                <a:spcPts val="1414"/>
              </a:spcBef>
              <a:spcAft>
                <a:spcPts val="0"/>
              </a:spcAft>
              <a:buSzPct val="45000"/>
              <a:buFont typeface="StarSymbol"/>
              <a:buChar char="●"/>
              <a:defRPr lang="en-GB" sz="3200" b="0" i="0" u="none" strike="noStrike" kern="1200" cap="none">
                <a:ln>
                  <a:noFill/>
                </a:ln>
                <a:highlight>
                  <a:scrgbClr r="0" g="0" b="0">
                    <a:alpha val="0"/>
                  </a:scrgbClr>
                </a:highlight>
                <a:latin typeface="Liberation Sans" pitchFamily="18"/>
                <a:ea typeface="Microsoft YaHei" pitchFamily="2"/>
                <a:cs typeface="Lucida Sans" pitchFamily="2"/>
              </a:defRPr>
            </a:lvl1pPr>
            <a:lvl2pPr marL="864000" marR="0" lvl="1" indent="-324000">
              <a:spcBef>
                <a:spcPts val="1134"/>
              </a:spcBef>
              <a:spcAft>
                <a:spcPts val="0"/>
              </a:spcAft>
              <a:buSzPct val="75000"/>
              <a:buFont typeface="StarSymbol"/>
              <a:buChar char="–"/>
              <a:defRPr lang="en-GB" sz="2800" b="0" i="0" u="none" strike="noStrike" kern="1200" cap="none">
                <a:ln>
                  <a:noFill/>
                </a:ln>
                <a:highlight>
                  <a:scrgbClr r="0" g="0" b="0">
                    <a:alpha val="0"/>
                  </a:scrgbClr>
                </a:highlight>
                <a:latin typeface="Liberation Sans" pitchFamily="18"/>
                <a:ea typeface="Microsoft YaHei" pitchFamily="2"/>
                <a:cs typeface="Lucida Sans" pitchFamily="2"/>
              </a:defRPr>
            </a:lvl2pPr>
            <a:lvl3pPr marL="1295999" marR="0" lvl="2" indent="-288000">
              <a:spcBef>
                <a:spcPts val="850"/>
              </a:spcBef>
              <a:spcAft>
                <a:spcPts val="0"/>
              </a:spcAft>
              <a:buSzPct val="45000"/>
              <a:buFont typeface="StarSymbol"/>
              <a:buChar char="●"/>
              <a:defRPr lang="en-GB" sz="2400" b="0" i="0" u="none" strike="noStrike" kern="1200" cap="none">
                <a:ln>
                  <a:noFill/>
                </a:ln>
                <a:highlight>
                  <a:scrgbClr r="0" g="0" b="0">
                    <a:alpha val="0"/>
                  </a:scrgbClr>
                </a:highlight>
                <a:latin typeface="Liberation Sans" pitchFamily="18"/>
                <a:ea typeface="Microsoft YaHei" pitchFamily="2"/>
                <a:cs typeface="Lucida Sans"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Lucida Sans"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Lucida Sans"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Lucida Sans"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Lucida Sans"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Lucida Sans"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Lucida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txBox="1">
            <a:spLocks noGrp="1"/>
          </p:cNvSpPr>
          <p:nvPr>
            <p:ph type="dt" sz="half" idx="2"/>
          </p:nvPr>
        </p:nvSpPr>
        <p:spPr>
          <a:xfrm>
            <a:off x="503999" y="5165280"/>
            <a:ext cx="2348280" cy="390600"/>
          </a:xfrm>
          <a:prstGeom prst="rect">
            <a:avLst/>
          </a:prstGeom>
          <a:noFill/>
          <a:ln>
            <a:noFill/>
          </a:ln>
        </p:spPr>
        <p:txBody>
          <a:bodyPr vert="horz" lIns="0" tIns="0" rIns="0" bIns="0" anchorCtr="0"/>
          <a:lstStyle>
            <a:lvl1pPr lvl="0" rtl="0" hangingPunct="0">
              <a:buNone/>
              <a:tabLst/>
              <a:defRPr lang="en-GB" sz="1400" kern="1200">
                <a:latin typeface="Liberation Serif" pitchFamily="18"/>
                <a:ea typeface="Segoe UI" pitchFamily="2"/>
                <a:cs typeface="Tahoma" pitchFamily="2"/>
              </a:defRPr>
            </a:lvl1pPr>
          </a:lstStyle>
          <a:p>
            <a:pPr lvl="0"/>
            <a:endParaRPr lang="en-GB"/>
          </a:p>
        </p:txBody>
      </p:sp>
      <p:sp>
        <p:nvSpPr>
          <p:cNvPr id="5" name="Footer Placeholder 4"/>
          <p:cNvSpPr txBox="1">
            <a:spLocks noGrp="1"/>
          </p:cNvSpPr>
          <p:nvPr>
            <p:ph type="ftr" sz="quarter" idx="3"/>
          </p:nvPr>
        </p:nvSpPr>
        <p:spPr>
          <a:xfrm>
            <a:off x="3447360" y="5165280"/>
            <a:ext cx="3195000" cy="390600"/>
          </a:xfrm>
          <a:prstGeom prst="rect">
            <a:avLst/>
          </a:prstGeom>
          <a:noFill/>
          <a:ln>
            <a:noFill/>
          </a:ln>
        </p:spPr>
        <p:txBody>
          <a:bodyPr vert="horz" lIns="0" tIns="0" rIns="0" bIns="0" anchorCtr="0"/>
          <a:lstStyle>
            <a:lvl1pPr lvl="0" algn="ctr" rtl="0" hangingPunct="0">
              <a:buNone/>
              <a:tabLst/>
              <a:defRPr lang="en-GB" sz="1400" kern="1200">
                <a:latin typeface="Liberation Serif" pitchFamily="18"/>
                <a:ea typeface="Segoe UI" pitchFamily="2"/>
                <a:cs typeface="Tahoma" pitchFamily="2"/>
              </a:defRPr>
            </a:lvl1pPr>
          </a:lstStyle>
          <a:p>
            <a:pPr lvl="0"/>
            <a:endParaRPr lang="en-GB"/>
          </a:p>
        </p:txBody>
      </p:sp>
      <p:sp>
        <p:nvSpPr>
          <p:cNvPr id="6" name="Slide Number Placeholder 5"/>
          <p:cNvSpPr txBox="1">
            <a:spLocks noGrp="1"/>
          </p:cNvSpPr>
          <p:nvPr>
            <p:ph type="sldNum" sz="quarter" idx="4"/>
          </p:nvPr>
        </p:nvSpPr>
        <p:spPr>
          <a:xfrm>
            <a:off x="7227360" y="5165280"/>
            <a:ext cx="2348280" cy="390600"/>
          </a:xfrm>
          <a:prstGeom prst="rect">
            <a:avLst/>
          </a:prstGeom>
          <a:noFill/>
          <a:ln>
            <a:noFill/>
          </a:ln>
        </p:spPr>
        <p:txBody>
          <a:bodyPr vert="horz" lIns="0" tIns="0" rIns="0" bIns="0" anchorCtr="0"/>
          <a:lstStyle>
            <a:lvl1pPr lvl="0" algn="r" rtl="0" hangingPunct="0">
              <a:buNone/>
              <a:tabLst/>
              <a:defRPr lang="en-GB" sz="1400" kern="1200">
                <a:latin typeface="Liberation Serif" pitchFamily="18"/>
                <a:ea typeface="Segoe UI" pitchFamily="2"/>
                <a:cs typeface="Tahoma" pitchFamily="2"/>
              </a:defRPr>
            </a:lvl1pPr>
          </a:lstStyle>
          <a:p>
            <a:pPr lvl="0"/>
            <a:fld id="{17A89AC7-F739-4B3C-AE11-F610C382A750}"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GB" sz="440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rtl="0" hangingPunct="0">
        <a:spcBef>
          <a:spcPts val="1414"/>
        </a:spcBef>
        <a:spcAft>
          <a:spcPts val="0"/>
        </a:spcAft>
        <a:tabLst/>
        <a:defRPr lang="en-GB" sz="3200" b="0" i="0" u="none" strike="noStrike" kern="1200" cap="none">
          <a:ln>
            <a:noFill/>
          </a:ln>
          <a:highlight>
            <a:scrgbClr r="0" g="0" b="0">
              <a:alpha val="0"/>
            </a:scrgbClr>
          </a:highlight>
          <a:latin typeface="Liberation Sans"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2800"/>
              <a:t>The Way of the Cross</a:t>
            </a:r>
          </a:p>
        </p:txBody>
      </p:sp>
      <p:sp>
        <p:nvSpPr>
          <p:cNvPr id="3" name="Subtitle 2"/>
          <p:cNvSpPr txBox="1">
            <a:spLocks noGrp="1"/>
          </p:cNvSpPr>
          <p:nvPr>
            <p:ph type="subTitle" idx="4294967295"/>
          </p:nvPr>
        </p:nvSpPr>
        <p:spPr>
          <a:xfrm>
            <a:off x="503999" y="1046520"/>
            <a:ext cx="9071640" cy="441000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1600"/>
              <a:t>In the name of the Father, and of the Son, and of the Holy Spirit.	Amen.</a:t>
            </a:r>
          </a:p>
          <a:p>
            <a:pPr marL="0" lvl="0" indent="0" algn="l">
              <a:buNone/>
            </a:pPr>
            <a:endParaRPr lang="en-GB" sz="1800"/>
          </a:p>
          <a:p>
            <a:pPr marL="0" lvl="0" indent="0" algn="l">
              <a:buNone/>
            </a:pPr>
            <a:r>
              <a:rPr lang="en-GB" sz="1600"/>
              <a:t>Then Jesus told his disciples, “If any want to become my followers, let them deny themselves and take up their cross and follow me. For those who want to save their life will lose it, and those who lose their life for my sake will find it.</a:t>
            </a:r>
          </a:p>
          <a:p>
            <a:pPr marL="0" lvl="0" indent="0" algn="r">
              <a:buNone/>
            </a:pPr>
            <a:r>
              <a:rPr lang="en-GB" sz="1600"/>
              <a:t>Matthew 16.24,25</a:t>
            </a:r>
          </a:p>
          <a:p>
            <a:pPr marL="0" lvl="0" indent="0" algn="l">
              <a:buNone/>
            </a:pPr>
            <a:endParaRPr lang="en-GB" sz="1800"/>
          </a:p>
          <a:p>
            <a:pPr marL="0" lvl="0" indent="0" algn="l">
              <a:buNone/>
            </a:pPr>
            <a:r>
              <a:rPr lang="en-GB" sz="1600"/>
              <a:t>But now in Christ Jesus you who once were far off have been brought near by the blood of Christ. For he is our peace; in his flesh he has made both groups into one and has broken down the dividing wall, that is, the hostility between us.</a:t>
            </a:r>
          </a:p>
          <a:p>
            <a:pPr marL="0" lvl="0" indent="0" algn="r">
              <a:buNone/>
            </a:pPr>
            <a:r>
              <a:rPr lang="en-GB" sz="1600"/>
              <a:t>Ephesians 2.13,14</a:t>
            </a:r>
          </a:p>
          <a:p>
            <a:pPr marL="0" lvl="0" indent="0" algn="l">
              <a:buNone/>
            </a:pPr>
            <a:endParaRPr lang="en-GB" sz="1800"/>
          </a:p>
          <a:p>
            <a:pPr marL="0" lvl="0" indent="0" algn="l">
              <a:buNone/>
            </a:pPr>
            <a:r>
              <a:rPr lang="en-GB" sz="1600"/>
              <a:t>Almighty and everlasting God, who in your tender love towards the human race sent your Son our Saviour Jesus Christ to take upon him our flesh and to suffer death upon the cross: grant that we may follow the example of his patience and humility, and also be made partakers of his resurrection; through Jesus Christ your Son our Lord, who is alive and reigns with you, in the unity of the Holy Spirit, one God, now and for ever.	Amen.</a:t>
            </a:r>
          </a:p>
          <a:p>
            <a:pPr marL="0" lvl="0" indent="0" algn="l">
              <a:buNone/>
            </a:pPr>
            <a:endParaRPr lang="en-GB" sz="1800"/>
          </a:p>
          <a:p>
            <a:pPr marL="0" lvl="0" indent="0" algn="l">
              <a:buNone/>
            </a:pPr>
            <a:r>
              <a:rPr lang="en-GB" sz="1600"/>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were the victim of religious bigotry: be with those who are persecuted by small-minded authority. You faced the condemnation of fearful hearts: deepen the understanding of those who shut themselves off from the experience and wisdom of others.  To you, Jesus, unjustly judged victim, be honour and glory with the Father and the Holy Spirit, now and for ever.	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Fourth Station:</a:t>
            </a:r>
          </a:p>
          <a:p>
            <a:pPr marL="0" lvl="0" indent="0" algn="l">
              <a:buNone/>
            </a:pPr>
            <a:endParaRPr lang="en-GB" sz="1600"/>
          </a:p>
          <a:p>
            <a:pPr marL="0" lvl="0" indent="0" algn="l">
              <a:buNone/>
            </a:pPr>
            <a:r>
              <a:rPr lang="en-GB" sz="2000" i="1"/>
              <a:t>Peter denies Jesus</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At that moment the cock crowed for the second time. Then Peter remembered that Jesus had said to him, ‘Before the cock crows twice, you will deny me three times.’ And he broke down and wept.</a:t>
            </a:r>
          </a:p>
          <a:p>
            <a:pPr marL="0" lvl="0" indent="0" algn="r">
              <a:buNone/>
            </a:pPr>
            <a:r>
              <a:rPr lang="en-GB" sz="2000"/>
              <a:t>Mark 14.72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xtBox 1"/>
          <p:cNvSpPr txBox="1"/>
          <p:nvPr/>
        </p:nvSpPr>
        <p:spPr>
          <a:xfrm>
            <a:off x="2196000" y="4896000"/>
            <a:ext cx="5688000" cy="43200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The Denial of Saint Peter, Theodoor Rombouts, 1789</a:t>
            </a:r>
          </a:p>
        </p:txBody>
      </p:sp>
      <p:pic>
        <p:nvPicPr>
          <p:cNvPr id="3" name=""/>
          <p:cNvPicPr>
            <a:picLocks noChangeAspect="1"/>
          </p:cNvPicPr>
          <p:nvPr/>
        </p:nvPicPr>
        <p:blipFill>
          <a:blip r:embed="rId3">
            <a:lum/>
            <a:alphaModFix/>
          </a:blip>
          <a:srcRect/>
          <a:stretch>
            <a:fillRect/>
          </a:stretch>
        </p:blipFill>
        <p:spPr>
          <a:xfrm>
            <a:off x="-10440" y="468000"/>
            <a:ext cx="10090440" cy="42141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as Peter betrayed you, you experienced the double agony of love rejected and friendship denied: be with those who know no friends and are rejected by society. You understood the fear within Peter: help us to understand the anxieties of those who fear for their future. To you, Jesus, who gazed with sadness at your lost friend, be honour and glory with the Father and the Holy Spirit, now and for ever.</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1211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Fifth Station:</a:t>
            </a:r>
          </a:p>
          <a:p>
            <a:pPr marL="0" lvl="0" indent="0" algn="l">
              <a:buNone/>
            </a:pPr>
            <a:endParaRPr lang="en-GB" sz="1600"/>
          </a:p>
          <a:p>
            <a:pPr marL="0" lvl="0" indent="0" algn="l">
              <a:buNone/>
            </a:pPr>
            <a:r>
              <a:rPr lang="en-GB" sz="2000" i="1"/>
              <a:t>Jesus judged by Pilate</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Pilate asked them, ‘Why, what evil has he done?’ But they shouted all the more, ‘Crucify him!’ So Pilate, wishing to satisfy the crowd, released Barabbas for them; and after flogging Jesus, he handed him over to be crucified.</a:t>
            </a:r>
          </a:p>
          <a:p>
            <a:pPr marL="0" lvl="0" indent="0" algn="r">
              <a:buNone/>
            </a:pPr>
            <a:r>
              <a:rPr lang="en-GB" sz="2000"/>
              <a:t>Mark 15:14,15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xtBox 1"/>
          <p:cNvSpPr txBox="1"/>
          <p:nvPr/>
        </p:nvSpPr>
        <p:spPr>
          <a:xfrm>
            <a:off x="7920000" y="4789440"/>
            <a:ext cx="2160720" cy="858240"/>
          </a:xfrm>
          <a:prstGeom prst="rect">
            <a:avLst/>
          </a:prstGeom>
          <a:solidFill>
            <a:srgbClr val="000000">
              <a:alpha val="26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Christ before Pilate 1881</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Mihály Munkácsy</a:t>
            </a:r>
          </a:p>
        </p:txBody>
      </p:sp>
      <p:pic>
        <p:nvPicPr>
          <p:cNvPr id="3" name=""/>
          <p:cNvPicPr>
            <a:picLocks noChangeAspect="1"/>
          </p:cNvPicPr>
          <p:nvPr/>
        </p:nvPicPr>
        <p:blipFill>
          <a:blip r:embed="rId3">
            <a:lum/>
            <a:alphaModFix/>
          </a:blip>
          <a:srcRect/>
          <a:stretch>
            <a:fillRect/>
          </a:stretch>
        </p:blipFill>
        <p:spPr>
          <a:xfrm>
            <a:off x="-12960" y="40320"/>
            <a:ext cx="8521920" cy="5575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were condemned to death for political expediency: be with those who are imprisoned for the convenience of the powerful. You were the victim of unbridled injustice: change the minds and motivations of oppressors and exploiters to your way of peace. To you, Jesus, innocent though condemned, be honour and glory with the Father and the Holy Spirit, now and for ever.	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Sixth Station:</a:t>
            </a:r>
          </a:p>
          <a:p>
            <a:pPr marL="0" lvl="0" indent="0" algn="l">
              <a:buNone/>
            </a:pPr>
            <a:endParaRPr lang="en-GB" sz="1600"/>
          </a:p>
          <a:p>
            <a:pPr marL="0" lvl="0" indent="0" algn="l">
              <a:buNone/>
            </a:pPr>
            <a:r>
              <a:rPr lang="en-GB" sz="2000" i="1"/>
              <a:t>Jesus scourged and crowned with thorns</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And they clothed him in a purple cloak; and after twisting some thorns into a crown, they put it on him. And they began saluting him, ‘Hail, King of the Jews!’ They struck his head with a reed, spat upon him, and knelt down in homage to him.</a:t>
            </a:r>
          </a:p>
          <a:p>
            <a:pPr marL="0" lvl="0" indent="0" algn="r">
              <a:buNone/>
            </a:pPr>
            <a:r>
              <a:rPr lang="en-GB" sz="2000"/>
              <a:t>Mark 15:17-19</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xtBox 1"/>
          <p:cNvSpPr txBox="1"/>
          <p:nvPr/>
        </p:nvSpPr>
        <p:spPr>
          <a:xfrm>
            <a:off x="7416000" y="4613760"/>
            <a:ext cx="2376000" cy="85824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Flagellation of Christ</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1617</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Rubens</a:t>
            </a:r>
          </a:p>
        </p:txBody>
      </p:sp>
      <p:pic>
        <p:nvPicPr>
          <p:cNvPr id="3" name=""/>
          <p:cNvPicPr>
            <a:picLocks noChangeAspect="1"/>
          </p:cNvPicPr>
          <p:nvPr/>
        </p:nvPicPr>
        <p:blipFill>
          <a:blip r:embed="rId3">
            <a:lum/>
            <a:alphaModFix/>
          </a:blip>
          <a:srcRect/>
          <a:stretch>
            <a:fillRect/>
          </a:stretch>
        </p:blipFill>
        <p:spPr>
          <a:xfrm>
            <a:off x="3013200" y="11160"/>
            <a:ext cx="4133880" cy="5669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faced the torment of barbaric punishment and mocking tongue: be with those who cry out in physical agony and emotional distress. You endured unbearable abuse: be with those who face torture and mockery in our world today. To you, Jesus, the King crowned with thorns, be honour and glory with the Father and the Holy Spirit, now and for ever.</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526680"/>
            <a:ext cx="9071640" cy="379404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First Station:</a:t>
            </a:r>
          </a:p>
          <a:p>
            <a:pPr marL="0" lvl="0" indent="0" algn="l">
              <a:buNone/>
            </a:pPr>
            <a:endParaRPr lang="en-GB" sz="1600"/>
          </a:p>
          <a:p>
            <a:pPr marL="0" lvl="0" indent="0" algn="l">
              <a:buNone/>
            </a:pPr>
            <a:r>
              <a:rPr lang="en-GB" sz="2000" i="1"/>
              <a:t>Jesus in agony in the Garden of Gethsemane</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They went to a place called Gethsemane; and he said to his disciples, ‘Sit here while I pray.’ He took with him Peter and James and John, and began to be distressed and agitated. And he said to them, ‘I am deeply grieved, even to death; remain here, and keep awake.’ And going a little farther, he threw himself on the ground and prayed that, if it were possible, the hour might pass from him. He said, ‘Abba, Father, for you all things are possible; remove this cup from me; yet, not what I want, but what you want.’</a:t>
            </a:r>
          </a:p>
          <a:p>
            <a:pPr marL="0" lvl="0" indent="0" algn="r">
              <a:buNone/>
            </a:pPr>
            <a:r>
              <a:rPr lang="en-GB" sz="2000"/>
              <a:t>Mark 14.32-36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1211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Seventh Station:</a:t>
            </a:r>
          </a:p>
          <a:p>
            <a:pPr marL="0" lvl="0" indent="0" algn="l">
              <a:buNone/>
            </a:pPr>
            <a:endParaRPr lang="en-GB" sz="1600"/>
          </a:p>
          <a:p>
            <a:pPr marL="0" lvl="0" indent="0" algn="l">
              <a:buNone/>
            </a:pPr>
            <a:r>
              <a:rPr lang="en-GB" sz="2000" i="1"/>
              <a:t>Jesus carries the cross</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After mocking him, they stripped him of the purple cloak and put his own clothes on him. Then they led him out to crucify him.</a:t>
            </a:r>
          </a:p>
          <a:p>
            <a:pPr marL="0" lvl="0" indent="0" algn="r">
              <a:buNone/>
            </a:pPr>
            <a:r>
              <a:rPr lang="en-GB" sz="2000"/>
              <a:t>Mark 15:20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Box 1"/>
          <p:cNvSpPr txBox="1"/>
          <p:nvPr/>
        </p:nvSpPr>
        <p:spPr>
          <a:xfrm>
            <a:off x="7272000" y="4825440"/>
            <a:ext cx="2808720" cy="858240"/>
          </a:xfrm>
          <a:prstGeom prst="rect">
            <a:avLst/>
          </a:prstGeom>
          <a:solidFill>
            <a:srgbClr val="000000">
              <a:alpha val="26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Christ Carrying the Cross 1565</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Titian</a:t>
            </a:r>
          </a:p>
        </p:txBody>
      </p:sp>
      <p:pic>
        <p:nvPicPr>
          <p:cNvPr id="3" name=""/>
          <p:cNvPicPr>
            <a:picLocks noChangeAspect="1"/>
          </p:cNvPicPr>
          <p:nvPr/>
        </p:nvPicPr>
        <p:blipFill>
          <a:blip r:embed="rId3">
            <a:lum/>
            <a:alphaModFix/>
          </a:blip>
          <a:srcRect/>
          <a:stretch>
            <a:fillRect/>
          </a:stretch>
        </p:blipFill>
        <p:spPr>
          <a:xfrm>
            <a:off x="7920" y="0"/>
            <a:ext cx="6544080" cy="5652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carried the cross through the rough streets of Jerusalem: be with those who are loaded with burdens beyond their strength. You bore the weight of our sins when you carried the cross: help us to realize the extent and the cost of your love for us. To you, Jesus, bearing a cross not your own, be honour and glory with the Father and the Holy Spirit, now and for ever.</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1211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Eighth Station:</a:t>
            </a:r>
          </a:p>
          <a:p>
            <a:pPr marL="0" lvl="0" indent="0" algn="l">
              <a:buNone/>
            </a:pPr>
            <a:endParaRPr lang="en-GB" sz="1600"/>
          </a:p>
          <a:p>
            <a:pPr marL="0" lvl="0" indent="0" algn="l">
              <a:buNone/>
            </a:pPr>
            <a:r>
              <a:rPr lang="en-GB" sz="2000" i="1"/>
              <a:t>Simon of Cyrene helps Jesus to carry the cross</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They compelled a passer-by, who was coming in from the country, to carry his cross; it was Simon of Cyrene, the father of Alexander and Rufus.</a:t>
            </a:r>
          </a:p>
          <a:p>
            <a:pPr marL="0" lvl="0" indent="0" algn="r">
              <a:buNone/>
            </a:pPr>
            <a:r>
              <a:rPr lang="en-GB" sz="2000"/>
              <a:t>Mark 15:21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7920" y="72000"/>
            <a:ext cx="10102320" cy="5508000"/>
          </a:xfrm>
          <a:prstGeom prst="rect">
            <a:avLst/>
          </a:prstGeom>
          <a:noFill/>
          <a:ln>
            <a:noFill/>
          </a:ln>
        </p:spPr>
      </p:pic>
      <p:sp>
        <p:nvSpPr>
          <p:cNvPr id="3" name="TextBox 2"/>
          <p:cNvSpPr txBox="1"/>
          <p:nvPr/>
        </p:nvSpPr>
        <p:spPr>
          <a:xfrm>
            <a:off x="7740000" y="4753440"/>
            <a:ext cx="2304720" cy="880559"/>
          </a:xfrm>
          <a:prstGeom prst="rect">
            <a:avLst/>
          </a:prstGeom>
          <a:solidFill>
            <a:srgbClr val="000000">
              <a:alpha val="50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The Road to Calvary</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1510</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Il Sodoma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were worn down by fatigue: be with those from whom life drains all energy. You needed the help of a passing stranger: give us the humility to receive aid from others. To you, Jesus, weighed down with exhaustion and in need of help, be honour and glory with the Father and the Holy Spirit, now and for ever.	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384840"/>
            <a:ext cx="9071640" cy="407736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Ninth Station:</a:t>
            </a:r>
          </a:p>
          <a:p>
            <a:pPr marL="0" lvl="0" indent="0" algn="l">
              <a:buNone/>
            </a:pPr>
            <a:endParaRPr lang="en-GB" sz="1600"/>
          </a:p>
          <a:p>
            <a:pPr marL="0" lvl="0" indent="0" algn="l">
              <a:buNone/>
            </a:pPr>
            <a:r>
              <a:rPr lang="en-GB" sz="2000" i="1"/>
              <a:t>Jesus meets the women of Jerusalem</a:t>
            </a:r>
          </a:p>
          <a:p>
            <a:pPr marL="0" lvl="0" indent="0" algn="l">
              <a:buNone/>
            </a:pPr>
            <a:endParaRPr lang="en-GB" sz="1600"/>
          </a:p>
          <a:p>
            <a:pPr marL="0" lvl="0" indent="0" algn="l">
              <a:buNone/>
            </a:pPr>
            <a:r>
              <a:rPr lang="en-GB" sz="2000" i="1"/>
              <a:t>A reading from the Gospel according to Luke.</a:t>
            </a:r>
          </a:p>
          <a:p>
            <a:pPr marL="0" lvl="0" indent="0" algn="l">
              <a:buNone/>
            </a:pPr>
            <a:endParaRPr lang="en-GB" sz="1600"/>
          </a:p>
          <a:p>
            <a:pPr marL="0" lvl="0" indent="0" algn="l">
              <a:buNone/>
            </a:pPr>
            <a:r>
              <a:rPr lang="en-GB" sz="2000"/>
              <a:t>A great number of the people followed him, and among them were women who were beating their breasts and wailing for him. But Jesus turned to them and said, ‘Daughters of Jerusalem, do not weep for me, but weep for yourselves and for your children. For the days are surely coming when they will say, “Blessed are the barren, and the wombs that never bore, and the breasts that never nursed.” Then they will begin to say to the mountains, “Fall on us”; and to the hills, “Cover us.” For if they do this when the wood is green, what will happen when it is dry?’</a:t>
            </a:r>
          </a:p>
          <a:p>
            <a:pPr marL="0" lvl="0" indent="0" algn="r">
              <a:buNone/>
            </a:pPr>
            <a:r>
              <a:rPr lang="en-GB" sz="2000"/>
              <a:t>Luke 23.27-31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extBox 1"/>
          <p:cNvSpPr txBox="1"/>
          <p:nvPr/>
        </p:nvSpPr>
        <p:spPr>
          <a:xfrm>
            <a:off x="7079400" y="4613760"/>
            <a:ext cx="3000600" cy="111420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Jesus meets the daughters of Jerusalem, Church of St. John Nepomucen in Brenna</a:t>
            </a:r>
          </a:p>
        </p:txBody>
      </p:sp>
      <p:pic>
        <p:nvPicPr>
          <p:cNvPr id="3" name=""/>
          <p:cNvPicPr>
            <a:picLocks noChangeAspect="1"/>
          </p:cNvPicPr>
          <p:nvPr/>
        </p:nvPicPr>
        <p:blipFill>
          <a:blip r:embed="rId3">
            <a:lum/>
            <a:alphaModFix/>
          </a:blip>
          <a:srcRect/>
          <a:stretch>
            <a:fillRect/>
          </a:stretch>
        </p:blipFill>
        <p:spPr>
          <a:xfrm>
            <a:off x="3105719" y="11160"/>
            <a:ext cx="3949200" cy="5669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the women of Jerusalem wept for you: move us to tears at the plight of the broken in our world. You embraced the pain of Jerusalem, the ‘city of peace’: bless Jerusalem this day and lead it to the path of profound peace. To you, Jesus, the King of peace who wept for the city of peace, be honour and glory with the Father and the Holy Spirit, now and for ever.</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1211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Tenth Station:</a:t>
            </a:r>
          </a:p>
          <a:p>
            <a:pPr marL="0" lvl="0" indent="0" algn="l">
              <a:buNone/>
            </a:pPr>
            <a:endParaRPr lang="en-GB" sz="1600"/>
          </a:p>
          <a:p>
            <a:pPr marL="0" lvl="0" indent="0" algn="l">
              <a:buNone/>
            </a:pPr>
            <a:r>
              <a:rPr lang="en-GB" sz="2000" i="1"/>
              <a:t>Jesus is crucified</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And they crucified him, and divided his clothes among them, casting lots to decide what each should take.</a:t>
            </a:r>
          </a:p>
          <a:p>
            <a:pPr marL="0" lvl="0" indent="0" algn="r">
              <a:buNone/>
            </a:pPr>
            <a:r>
              <a:rPr lang="en-GB" sz="2000"/>
              <a:t>Mark 15:24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Box 1"/>
          <p:cNvSpPr txBox="1"/>
          <p:nvPr/>
        </p:nvSpPr>
        <p:spPr>
          <a:xfrm>
            <a:off x="7388280" y="4789440"/>
            <a:ext cx="2716560" cy="858240"/>
          </a:xfrm>
          <a:prstGeom prst="rect">
            <a:avLst/>
          </a:prstGeom>
          <a:solidFill>
            <a:srgbClr val="000000">
              <a:alpha val="26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The Agony in the Garden</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1455</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Andrea Mantegna</a:t>
            </a:r>
          </a:p>
        </p:txBody>
      </p:sp>
      <p:pic>
        <p:nvPicPr>
          <p:cNvPr id="3" name=""/>
          <p:cNvPicPr>
            <a:picLocks noChangeAspect="1"/>
          </p:cNvPicPr>
          <p:nvPr/>
        </p:nvPicPr>
        <p:blipFill>
          <a:blip r:embed="rId3">
            <a:lum/>
            <a:alphaModFix/>
          </a:blip>
          <a:srcRect/>
          <a:stretch>
            <a:fillRect/>
          </a:stretch>
        </p:blipFill>
        <p:spPr>
          <a:xfrm>
            <a:off x="12960" y="0"/>
            <a:ext cx="7276320" cy="567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extBox 1"/>
          <p:cNvSpPr txBox="1"/>
          <p:nvPr/>
        </p:nvSpPr>
        <p:spPr>
          <a:xfrm>
            <a:off x="7902000" y="4812120"/>
            <a:ext cx="2196000" cy="858240"/>
          </a:xfrm>
          <a:prstGeom prst="rect">
            <a:avLst/>
          </a:prstGeom>
          <a:solidFill>
            <a:srgbClr val="000000">
              <a:alpha val="26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Christ on the Cross</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1870</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Carl Heinrich Bloch</a:t>
            </a:r>
          </a:p>
        </p:txBody>
      </p:sp>
      <p:pic>
        <p:nvPicPr>
          <p:cNvPr id="3" name=""/>
          <p:cNvPicPr>
            <a:picLocks noChangeAspect="1"/>
          </p:cNvPicPr>
          <p:nvPr/>
        </p:nvPicPr>
        <p:blipFill>
          <a:blip r:embed="rId3">
            <a:lum/>
            <a:alphaModFix/>
          </a:blip>
          <a:srcRect/>
          <a:stretch>
            <a:fillRect/>
          </a:stretch>
        </p:blipFill>
        <p:spPr>
          <a:xfrm>
            <a:off x="2753640" y="11160"/>
            <a:ext cx="4653360" cy="5669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bled in pain as the nails were driven into your flesh: transform through the mystery of your love the pain of those who suffer. To you, Jesus, our crucified Lord, be honour and glory with the Father and the Holy Spirit, now and for ever.	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958680"/>
            <a:ext cx="9071640" cy="379404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Eleventh Station:</a:t>
            </a:r>
          </a:p>
          <a:p>
            <a:pPr marL="0" lvl="0" indent="0" algn="l">
              <a:buNone/>
            </a:pPr>
            <a:endParaRPr lang="en-GB" sz="1600"/>
          </a:p>
          <a:p>
            <a:pPr marL="0" lvl="0" indent="0" algn="l">
              <a:buNone/>
            </a:pPr>
            <a:r>
              <a:rPr lang="en-GB" sz="2000" i="1"/>
              <a:t>Jesus promises the kingdom to the penitent thief</a:t>
            </a:r>
          </a:p>
          <a:p>
            <a:pPr marL="0" lvl="0" indent="0" algn="l">
              <a:buNone/>
            </a:pPr>
            <a:endParaRPr lang="en-GB" sz="1600"/>
          </a:p>
          <a:p>
            <a:pPr marL="0" lvl="0" indent="0" algn="l">
              <a:buNone/>
            </a:pPr>
            <a:r>
              <a:rPr lang="en-GB" sz="2000" i="1"/>
              <a:t>A reading from the Gospel according to Luke.</a:t>
            </a:r>
          </a:p>
          <a:p>
            <a:pPr marL="0" lvl="0" indent="0" algn="l">
              <a:buNone/>
            </a:pPr>
            <a:endParaRPr lang="en-GB" sz="1600"/>
          </a:p>
          <a:p>
            <a:pPr marL="0" lvl="0" indent="0" algn="l">
              <a:buNone/>
            </a:pPr>
            <a:r>
              <a:rPr lang="en-GB" sz="2000"/>
              <a:t>One of the criminals who were hanged there kept deriding him and saying, ‘Are you not the Messiah? Save yourself and us!’ But the other rebuked him, saying, ‘Do you not fear God, since you are under the same sentence of condemnation? And we indeed have been condemned justly, for we are getting what we deserve for our deeds, but this man has done nothing wrong.’ Then he said, ‘Jesus, remember me when you come into your kingdom.’ He replied, ‘Truly I tell you, today you will be with me in Paradise.’</a:t>
            </a:r>
          </a:p>
          <a:p>
            <a:pPr marL="0" lvl="0" indent="0" algn="r">
              <a:buNone/>
            </a:pPr>
            <a:r>
              <a:rPr lang="en-GB" sz="2000"/>
              <a:t>Luke 23:29-43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extBox 1"/>
          <p:cNvSpPr txBox="1"/>
          <p:nvPr/>
        </p:nvSpPr>
        <p:spPr>
          <a:xfrm>
            <a:off x="7560000" y="4069440"/>
            <a:ext cx="2268720" cy="1626119"/>
          </a:xfrm>
          <a:prstGeom prst="rect">
            <a:avLst/>
          </a:prstGeom>
          <a:solidFill>
            <a:srgbClr val="000000">
              <a:alpha val="50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Christ on the Cross between two thieves</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Illumination from the Vaux Passional</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16th century</a:t>
            </a:r>
          </a:p>
        </p:txBody>
      </p:sp>
      <p:pic>
        <p:nvPicPr>
          <p:cNvPr id="3" name=""/>
          <p:cNvPicPr>
            <a:picLocks noChangeAspect="1"/>
          </p:cNvPicPr>
          <p:nvPr/>
        </p:nvPicPr>
        <p:blipFill>
          <a:blip r:embed="rId3">
            <a:lum/>
            <a:alphaModFix/>
          </a:blip>
          <a:srcRect/>
          <a:stretch>
            <a:fillRect/>
          </a:stretch>
        </p:blipFill>
        <p:spPr>
          <a:xfrm>
            <a:off x="1895039" y="26640"/>
            <a:ext cx="4404239" cy="5643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even in your deepest agony you listened to the crucified thief: hear us as we unburden to you our deepest fears. You spoke words of love in your hour of death: help us to speak words of life to a dying world. To you, Jesus, who offer hope to the hopeless, be honour and glory with the Father and the Holy Spirit, now and for ever.	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384840"/>
            <a:ext cx="9071640" cy="407736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Twelfth Station:</a:t>
            </a:r>
          </a:p>
          <a:p>
            <a:pPr marL="0" lvl="0" indent="0" algn="l">
              <a:buNone/>
            </a:pPr>
            <a:endParaRPr lang="en-GB" sz="1600"/>
          </a:p>
          <a:p>
            <a:pPr marL="0" lvl="0" indent="0" algn="l">
              <a:buNone/>
            </a:pPr>
            <a:r>
              <a:rPr lang="en-GB" sz="2000" i="1"/>
              <a:t>Jesus on the cross; his mother and his friend</a:t>
            </a:r>
          </a:p>
          <a:p>
            <a:pPr marL="0" lvl="0" indent="0" algn="l">
              <a:buNone/>
            </a:pPr>
            <a:endParaRPr lang="en-GB" sz="1600"/>
          </a:p>
          <a:p>
            <a:pPr marL="0" lvl="0" indent="0" algn="l">
              <a:buNone/>
            </a:pPr>
            <a:r>
              <a:rPr lang="en-GB" sz="2000" i="1"/>
              <a:t>A reading from the Gospel according to John.</a:t>
            </a:r>
          </a:p>
          <a:p>
            <a:pPr marL="0" lvl="0" indent="0" algn="l">
              <a:buNone/>
            </a:pPr>
            <a:endParaRPr lang="en-GB" sz="1600"/>
          </a:p>
          <a:p>
            <a:pPr marL="0" lvl="0" indent="0" algn="l">
              <a:buNone/>
            </a:pPr>
            <a:r>
              <a:rPr lang="en-GB" sz="2000"/>
              <a:t>When Jesus saw his mother and the disciple whom he loved standing beside her, he said to his mother, ‘Woman, here is your son.’ Then he said to the disciple, ‘Here is your mother.’ And from that hour the disciple took her into his own home.</a:t>
            </a:r>
          </a:p>
          <a:p>
            <a:pPr marL="0" lvl="0" indent="0" algn="r">
              <a:buNone/>
            </a:pPr>
            <a:r>
              <a:rPr lang="en-GB" sz="2000"/>
              <a:t>John 19.26,27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extBox 1"/>
          <p:cNvSpPr txBox="1"/>
          <p:nvPr/>
        </p:nvSpPr>
        <p:spPr>
          <a:xfrm>
            <a:off x="7488000" y="4613760"/>
            <a:ext cx="2015999" cy="111420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Mary at the Cross</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1482</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Pietro Perugino</a:t>
            </a:r>
          </a:p>
        </p:txBody>
      </p:sp>
      <p:pic>
        <p:nvPicPr>
          <p:cNvPr id="3" name=""/>
          <p:cNvPicPr>
            <a:picLocks noChangeAspect="1"/>
          </p:cNvPicPr>
          <p:nvPr/>
        </p:nvPicPr>
        <p:blipFill>
          <a:blip r:embed="rId3">
            <a:lum/>
            <a:alphaModFix/>
          </a:blip>
          <a:srcRect/>
          <a:stretch>
            <a:fillRect/>
          </a:stretch>
        </p:blipFill>
        <p:spPr>
          <a:xfrm>
            <a:off x="3524759" y="11160"/>
            <a:ext cx="3111120" cy="5669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your mother and your dearest friend stayed with you to the bitter end, yet even while racked with pain you ministered to them: be with all broken families today and care for those who long for companionship. You cared for your loved ones even in your death-throes: give us a love for one another that is stronger even than the fear of death. To you, Jesus, loving in the face of death, be honour and glory with the Father and the Holy Spirit, now and for ever.</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675360"/>
            <a:ext cx="9071640" cy="436068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Thirteenth Station:</a:t>
            </a:r>
          </a:p>
          <a:p>
            <a:pPr marL="0" lvl="0" indent="0" algn="l">
              <a:buNone/>
            </a:pPr>
            <a:endParaRPr lang="en-GB" sz="1600"/>
          </a:p>
          <a:p>
            <a:pPr marL="0" lvl="0" indent="0" algn="l">
              <a:buNone/>
            </a:pPr>
            <a:r>
              <a:rPr lang="en-GB" sz="2000" i="1"/>
              <a:t>Jesus dies on the cross</a:t>
            </a:r>
          </a:p>
          <a:p>
            <a:pPr marL="0" lvl="0" indent="0" algn="l">
              <a:buNone/>
            </a:pPr>
            <a:endParaRPr lang="en-GB" sz="2000" i="1"/>
          </a:p>
          <a:p>
            <a:pPr marL="0" lvl="0" indent="0" algn="l">
              <a:buNone/>
            </a:pPr>
            <a:r>
              <a:rPr lang="en-GB" sz="2000"/>
              <a:t>We adore you, O Christ, and we bless you, because by your holy cross you have redeemed the world.</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At three o’clock Jesus cried out with a loud voice, ‘Eloi, Eloi, lema sabachthani?’ which means, ‘My God, my God, why have you forsaken me?’ When some of the bystanders heard it, they said, ‘Listen, he is calling for Elijah.’ And someone ran, filled a sponge with sour wine, put it on a stick, and gave it to him to drink, saying, ‘Wait, let us see whether Elijah will come to take him down.’ Then Jesus gave a loud cry and breathed his last.</a:t>
            </a:r>
          </a:p>
          <a:p>
            <a:pPr marL="0" lvl="0" indent="0" algn="r">
              <a:buNone/>
            </a:pPr>
            <a:r>
              <a:rPr lang="en-GB" sz="2000"/>
              <a:t>Mark 15:34-37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23040" y="36000"/>
            <a:ext cx="8668080" cy="5634000"/>
          </a:xfrm>
          <a:prstGeom prst="rect">
            <a:avLst/>
          </a:prstGeom>
          <a:noFill/>
          <a:ln>
            <a:noFill/>
          </a:ln>
        </p:spPr>
      </p:pic>
      <p:sp>
        <p:nvSpPr>
          <p:cNvPr id="3" name="TextBox 2"/>
          <p:cNvSpPr txBox="1"/>
          <p:nvPr/>
        </p:nvSpPr>
        <p:spPr>
          <a:xfrm>
            <a:off x="7794000" y="4308120"/>
            <a:ext cx="2196000" cy="1370159"/>
          </a:xfrm>
          <a:prstGeom prst="rect">
            <a:avLst/>
          </a:prstGeom>
          <a:solidFill>
            <a:srgbClr val="000000">
              <a:alpha val="26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Crucifixion, from the Buhl Altarpiece</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circa 1495−1500</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Followers of Martin Schongauer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entered the garden of fear and faced the agony of your impending death: be with those who share that agony and face death unwillingly this day. You shared our fear and knew the weakness of our humanity: give strength and hope to the dispirited and despairing. To you, Jesus, who sweated blood, be honour and glory with the Father and the Holy Spirit, now and for ever.</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died on the cross and entered the bleakest of all circumstances: give courage to those who die at the hands of others. In death you entered into the darkest place of all: illumine our darkness with your glorious presence. To you, Jesus, your lifeless body hanging on the tree of shame, be honour and glory with the Father and the Holy Spirit, now and for ever.	</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958680"/>
            <a:ext cx="9071640" cy="379404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Fourteenth Station:</a:t>
            </a:r>
          </a:p>
          <a:p>
            <a:pPr marL="0" lvl="0" indent="0" algn="l">
              <a:buNone/>
            </a:pPr>
            <a:endParaRPr lang="en-GB" sz="1600"/>
          </a:p>
          <a:p>
            <a:pPr marL="0" lvl="0" indent="0" algn="l">
              <a:buNone/>
            </a:pPr>
            <a:r>
              <a:rPr lang="en-GB" sz="2000" i="1"/>
              <a:t>Jesus laid in the tomb</a:t>
            </a:r>
          </a:p>
          <a:p>
            <a:pPr marL="0" lvl="0" indent="0" algn="l">
              <a:buNone/>
            </a:pPr>
            <a:endParaRPr lang="en-GB" sz="2000" i="1"/>
          </a:p>
          <a:p>
            <a:pPr marL="0" lvl="0" indent="0" algn="l">
              <a:buNone/>
            </a:pPr>
            <a:r>
              <a:rPr lang="en-GB" sz="2000"/>
              <a:t>We adore you, O Christ, and we bless you, because by your holy cross you have redeemed the world.</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Then Joseph bought a linen cloth, and taking down the body, wrapped it in the linen cloth, and laid it in a tomb that had been hewn out of the rock. He then rolled a stone against the door of the tomb.</a:t>
            </a:r>
          </a:p>
          <a:p>
            <a:pPr marL="0" lvl="0" indent="0" algn="r">
              <a:buNone/>
            </a:pPr>
            <a:r>
              <a:rPr lang="en-GB" sz="2000"/>
              <a:t>Mark 15:46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10800" y="36000"/>
            <a:ext cx="9198720" cy="5634000"/>
          </a:xfrm>
          <a:prstGeom prst="rect">
            <a:avLst/>
          </a:prstGeom>
          <a:noFill/>
          <a:ln>
            <a:noFill/>
          </a:ln>
        </p:spPr>
      </p:pic>
      <p:sp>
        <p:nvSpPr>
          <p:cNvPr id="3" name="TextBox 2"/>
          <p:cNvSpPr txBox="1"/>
          <p:nvPr/>
        </p:nvSpPr>
        <p:spPr>
          <a:xfrm>
            <a:off x="8280000" y="3528000"/>
            <a:ext cx="1800720" cy="2171520"/>
          </a:xfrm>
          <a:prstGeom prst="rect">
            <a:avLst/>
          </a:prstGeom>
          <a:solidFill>
            <a:srgbClr val="000000">
              <a:alpha val="50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Wall mosaic of entombment of Jesus near Stone of anointing at Church of the Holy Sepulchre</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(modern)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Lord of life, you became as nothing for us: be with those who feel worthless and as nothing in the world’s eyes. You were laid in a cold, dark tomb and hidden from sight: be with all who suffer and die in secret, hidden from the eyes of the world. To you, Jesus, your rigid body imprisoned in a tomb, be honour and glory with the Father and the Holy Spirit, now and for ever.	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250560"/>
            <a:ext cx="9071640" cy="521064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Fifteenth Station:</a:t>
            </a:r>
          </a:p>
          <a:p>
            <a:pPr marL="0" lvl="0" indent="0" algn="l">
              <a:buNone/>
            </a:pPr>
            <a:endParaRPr lang="en-GB" sz="1600"/>
          </a:p>
          <a:p>
            <a:pPr marL="0" lvl="0" indent="0" algn="l">
              <a:buNone/>
            </a:pPr>
            <a:r>
              <a:rPr lang="en-GB" sz="2000" i="1"/>
              <a:t>Jesus risen from the dead</a:t>
            </a:r>
          </a:p>
          <a:p>
            <a:pPr marL="0" lvl="0" indent="0" algn="l">
              <a:buNone/>
            </a:pPr>
            <a:endParaRPr lang="en-GB" sz="2000" i="1"/>
          </a:p>
          <a:p>
            <a:pPr marL="0" lvl="0" indent="0" algn="l">
              <a:buNone/>
            </a:pPr>
            <a:r>
              <a:rPr lang="en-GB" sz="2000"/>
              <a:t>We adore you, O Christ, and we bless you, because by your holy cross you have redeemed the world.</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When they looked up, they saw that the stone, which was very large, had already been rolled back. As they entered the tomb, they saw a young man, dressed in a white robe, sitting on the right side; and they were alarmed. But he said to them, ‘Do not be alarmed; you are looking for Jesus of Nazareth, who was crucified. He has been raised; he is not here. Look, there is the place they laid him. But go, tell his disciples and Peter that he is going ahead of you to Galilee; there you will see him, just as he told you.’ So they went out and fled from the tomb, for terror and amazement had seized them; and they said nothing to anyone, for they were afraid.</a:t>
            </a:r>
          </a:p>
          <a:p>
            <a:pPr marL="0" lvl="0" indent="0" algn="r">
              <a:buNone/>
            </a:pPr>
            <a:r>
              <a:rPr lang="en-GB" sz="2000"/>
              <a:t>Mark 16.4-8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extBox 1"/>
          <p:cNvSpPr txBox="1"/>
          <p:nvPr/>
        </p:nvSpPr>
        <p:spPr>
          <a:xfrm>
            <a:off x="7692120" y="4596120"/>
            <a:ext cx="2405880" cy="1114200"/>
          </a:xfrm>
          <a:prstGeom prst="rect">
            <a:avLst/>
          </a:prstGeom>
          <a:solidFill>
            <a:srgbClr val="000000">
              <a:alpha val="26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The Resurrection</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15th century</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Piero della Francesca</a:t>
            </a:r>
          </a:p>
        </p:txBody>
      </p:sp>
      <p:pic>
        <p:nvPicPr>
          <p:cNvPr id="3" name=""/>
          <p:cNvPicPr>
            <a:picLocks noChangeAspect="1"/>
          </p:cNvPicPr>
          <p:nvPr/>
        </p:nvPicPr>
        <p:blipFill>
          <a:blip r:embed="rId3">
            <a:lum/>
            <a:alphaModFix/>
          </a:blip>
          <a:srcRect/>
          <a:stretch>
            <a:fillRect/>
          </a:stretch>
        </p:blipFill>
        <p:spPr>
          <a:xfrm>
            <a:off x="2592000" y="29160"/>
            <a:ext cx="4982760" cy="56408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were dead but now you are alive: transform the torments of this world’s sin that we may see your radiant glory. You were raised from death to life: may the power of your resurrection live in us, that we may be channels of your true life beyond measure. To you, Jesus, who have broken free from the bonds of death, be honour and glory with the Father and the Holy Spirit, now and for ever.	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2502000" y="269640"/>
            <a:ext cx="5076000" cy="510012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The Conclusion</a:t>
            </a:r>
          </a:p>
          <a:p>
            <a:pPr marL="0" lvl="0" indent="0" algn="l">
              <a:buNone/>
            </a:pPr>
            <a:r>
              <a:rPr lang="en-GB" sz="2000" i="1"/>
              <a:t>Let us pray for the coming of God’s kingdom</a:t>
            </a:r>
          </a:p>
          <a:p>
            <a:pPr marL="0" lvl="0" indent="0" algn="l">
              <a:buNone/>
            </a:pPr>
            <a:r>
              <a:rPr lang="en-GB" sz="2000" i="1"/>
              <a:t>in the words our Saviour taught us.</a:t>
            </a:r>
          </a:p>
          <a:p>
            <a:pPr marL="0" lvl="0" indent="0" algn="l">
              <a:buNone/>
            </a:pPr>
            <a:endParaRPr lang="en-GB" sz="2000"/>
          </a:p>
          <a:p>
            <a:pPr marL="0" lvl="0" indent="0" algn="ctr">
              <a:buNone/>
            </a:pPr>
            <a:r>
              <a:rPr lang="en-GB" sz="2000"/>
              <a:t>Our Father in heaven,</a:t>
            </a:r>
          </a:p>
          <a:p>
            <a:pPr marL="0" lvl="0" indent="0" algn="ctr">
              <a:buNone/>
            </a:pPr>
            <a:r>
              <a:rPr lang="en-GB" sz="2000"/>
              <a:t>hallowed be your name,</a:t>
            </a:r>
          </a:p>
          <a:p>
            <a:pPr marL="0" lvl="0" indent="0" algn="ctr">
              <a:buNone/>
            </a:pPr>
            <a:r>
              <a:rPr lang="en-GB" sz="2000"/>
              <a:t>your kingdom come,</a:t>
            </a:r>
          </a:p>
          <a:p>
            <a:pPr marL="0" lvl="0" indent="0" algn="ctr">
              <a:buNone/>
            </a:pPr>
            <a:r>
              <a:rPr lang="en-GB" sz="2000"/>
              <a:t>your will be done,</a:t>
            </a:r>
          </a:p>
          <a:p>
            <a:pPr marL="0" lvl="0" indent="0" algn="ctr">
              <a:buNone/>
            </a:pPr>
            <a:r>
              <a:rPr lang="en-GB" sz="2000"/>
              <a:t>on earth as in heaven.</a:t>
            </a:r>
          </a:p>
          <a:p>
            <a:pPr marL="0" lvl="0" indent="0" algn="ctr">
              <a:buNone/>
            </a:pPr>
            <a:r>
              <a:rPr lang="en-GB" sz="2000"/>
              <a:t>Give us today our daily bread.</a:t>
            </a:r>
          </a:p>
          <a:p>
            <a:pPr marL="0" lvl="0" indent="0" algn="ctr">
              <a:buNone/>
            </a:pPr>
            <a:r>
              <a:rPr lang="en-GB" sz="2000"/>
              <a:t>Forgive us our sins</a:t>
            </a:r>
          </a:p>
          <a:p>
            <a:pPr marL="0" lvl="0" indent="0" algn="ctr">
              <a:buNone/>
            </a:pPr>
            <a:r>
              <a:rPr lang="en-GB" sz="2000"/>
              <a:t>as we forgive those who sin against us.</a:t>
            </a:r>
          </a:p>
          <a:p>
            <a:pPr marL="0" lvl="0" indent="0" algn="ctr">
              <a:buNone/>
            </a:pPr>
            <a:r>
              <a:rPr lang="en-GB" sz="2000"/>
              <a:t>Lead us not into temptation</a:t>
            </a:r>
          </a:p>
          <a:p>
            <a:pPr marL="0" lvl="0" indent="0" algn="ctr">
              <a:buNone/>
            </a:pPr>
            <a:r>
              <a:rPr lang="en-GB" sz="2000"/>
              <a:t>but deliver us from evil.</a:t>
            </a:r>
          </a:p>
          <a:p>
            <a:pPr marL="0" lvl="0" indent="0" algn="ctr">
              <a:buNone/>
            </a:pPr>
            <a:r>
              <a:rPr lang="en-GB" sz="2000"/>
              <a:t>For the kingdom, the power,</a:t>
            </a:r>
          </a:p>
          <a:p>
            <a:pPr marL="0" lvl="0" indent="0" algn="ctr">
              <a:buNone/>
            </a:pPr>
            <a:r>
              <a:rPr lang="en-GB" sz="2000"/>
              <a:t>and the glory are yours</a:t>
            </a:r>
          </a:p>
          <a:p>
            <a:pPr marL="0" lvl="0" indent="0" algn="ctr">
              <a:buNone/>
            </a:pPr>
            <a:r>
              <a:rPr lang="en-GB" sz="2000"/>
              <a:t>now and for ever.</a:t>
            </a:r>
          </a:p>
          <a:p>
            <a:pPr marL="0" lvl="0" indent="0" algn="ctr">
              <a:buNone/>
            </a:pPr>
            <a:r>
              <a:rPr lang="en-GB" sz="2000"/>
              <a:t>Amen.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473400"/>
            <a:ext cx="9071640" cy="505475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200"/>
              <a:t>Most merciful God, who by the death and resurrection of your Son Jesus Christ delivered and saved the world: grant that by faith in him who suffered on the cross we may triumph in the power of his victory; through Jesus Christ your Son our Lord, who is alive and reigns with you, in the unity of the Holy Spirit, one God, now and for ever.	Amen.</a:t>
            </a:r>
          </a:p>
          <a:p>
            <a:pPr marL="0" lvl="0" indent="0" algn="l">
              <a:buNone/>
            </a:pPr>
            <a:endParaRPr lang="en-GB" sz="2000"/>
          </a:p>
          <a:p>
            <a:pPr marL="0" lvl="0" indent="0" algn="l">
              <a:buNone/>
            </a:pPr>
            <a:r>
              <a:rPr lang="en-GB" sz="2200"/>
              <a:t>We adore you, O Christ, and we bless you, because by your holy cross you have redeemed the world. Christ was manifested in the body, vindicated in the spirit, seen by angels, proclaimed among the nations, believed in throughout the world, glorified in high heaven. We adore you, O Christ, and we bless you, because by your holy cross you have redeemed the world.</a:t>
            </a:r>
          </a:p>
          <a:p>
            <a:pPr marL="0" lvl="0" indent="0" algn="l">
              <a:buNone/>
            </a:pPr>
            <a:endParaRPr lang="en-GB" sz="2000"/>
          </a:p>
          <a:p>
            <a:pPr marL="0" lvl="0" indent="0" algn="l">
              <a:buNone/>
            </a:pPr>
            <a:r>
              <a:rPr lang="en-GB" sz="2200"/>
              <a:t>May God bless us, that in us may be found love and humility, obedience and thanksgiving, discipline, gentleness and peace.	Amen.</a:t>
            </a:r>
          </a:p>
          <a:p>
            <a:pPr marL="0" lvl="0" indent="0" algn="r">
              <a:buNone/>
            </a:pPr>
            <a:endParaRPr lang="en-GB" sz="1000"/>
          </a:p>
          <a:p>
            <a:pPr marL="0" lvl="0" indent="0" algn="r">
              <a:buNone/>
            </a:pPr>
            <a:endParaRPr lang="en-GB" sz="1000"/>
          </a:p>
          <a:p>
            <a:pPr marL="0" lvl="0" indent="0" algn="r">
              <a:buNone/>
            </a:pPr>
            <a:r>
              <a:rPr lang="en-GB" sz="1000"/>
              <a:t>copyright © The Archbishops' Council of the Church or England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668160"/>
            <a:ext cx="9071640" cy="351072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Second Station:</a:t>
            </a:r>
          </a:p>
          <a:p>
            <a:pPr marL="0" lvl="0" indent="0" algn="l">
              <a:buNone/>
            </a:pPr>
            <a:endParaRPr lang="en-GB" sz="1600"/>
          </a:p>
          <a:p>
            <a:pPr marL="0" lvl="0" indent="0" algn="l">
              <a:buNone/>
            </a:pPr>
            <a:r>
              <a:rPr lang="en-GB" sz="2000" i="1"/>
              <a:t>Jesus betrayed by Judas and arrested</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Immediately, while he was still speaking, Judas, one of the twelve, arrived; and with him there was a crowd with swords and clubs, from the chief priests, the scribes, and the elders. Now the betrayer had given them a sign, saying, ‘The one I will kiss is the man; arrest him and lead him away under guard.’ So when he came, he went up to him at once and said, ‘Rabbi!’ and kissed him. Then they laid hands on him and arrested him.</a:t>
            </a:r>
          </a:p>
          <a:p>
            <a:pPr marL="0" lvl="0" indent="0" algn="r">
              <a:buNone/>
            </a:pPr>
            <a:r>
              <a:rPr lang="en-GB" sz="2000"/>
              <a:t>Mark 14.43-46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extBox 1"/>
          <p:cNvSpPr txBox="1"/>
          <p:nvPr/>
        </p:nvSpPr>
        <p:spPr>
          <a:xfrm>
            <a:off x="7988400" y="4392000"/>
            <a:ext cx="2059919" cy="85824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The Kiss of Judas</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1306</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Giotto di Bondone</a:t>
            </a:r>
          </a:p>
        </p:txBody>
      </p:sp>
      <p:pic>
        <p:nvPicPr>
          <p:cNvPr id="3" name=""/>
          <p:cNvPicPr>
            <a:picLocks noChangeAspect="1"/>
          </p:cNvPicPr>
          <p:nvPr/>
        </p:nvPicPr>
        <p:blipFill>
          <a:blip r:embed="rId3">
            <a:lum/>
            <a:alphaModFix/>
          </a:blip>
          <a:srcRect/>
          <a:stretch>
            <a:fillRect/>
          </a:stretch>
        </p:blipFill>
        <p:spPr>
          <a:xfrm>
            <a:off x="1728000" y="36000"/>
            <a:ext cx="5790599" cy="56437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779400"/>
            <a:ext cx="9071640" cy="3288239"/>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a:t>Lord Jesus, you entered the garden of fear and faced the agony of your impending death: be with those who share that agony and face death unwillingly this day. You shared our fear and knew the weakness of our humanity: give strength and hope to the dispirited and despairing. To you, Jesus, who sweated blood, be honour and glory with the Father and the Holy Spirit, now and for ever.</a:t>
            </a:r>
          </a:p>
          <a:p>
            <a:pPr marL="0" lvl="0" indent="0" algn="l">
              <a:buNone/>
            </a:pPr>
            <a:r>
              <a:rPr lang="en-GB" sz="2000"/>
              <a:t>Amen.</a:t>
            </a:r>
          </a:p>
          <a:p>
            <a:pPr marL="0" lvl="0" indent="0" algn="l">
              <a:buNone/>
            </a:pPr>
            <a:endParaRPr lang="en-GB" sz="2000" b="1"/>
          </a:p>
          <a:p>
            <a:pPr marL="0" lvl="0" indent="0" algn="l">
              <a:buNone/>
            </a:pPr>
            <a:endParaRPr lang="en-GB" sz="2000" b="1"/>
          </a:p>
          <a:p>
            <a:pPr marL="0" lvl="0" indent="0" algn="l">
              <a:buNone/>
            </a:pPr>
            <a:r>
              <a:rPr lang="en-GB" sz="2000" b="1"/>
              <a:t>Holy God, holy and strong, holy and immortal, have mercy upon 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108720"/>
            <a:ext cx="9071640" cy="5493960"/>
          </a:xfrm>
        </p:spPr>
        <p:txBody>
          <a:bodyPr vert="horz"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l">
              <a:buNone/>
            </a:pPr>
            <a:r>
              <a:rPr lang="en-GB" sz="2000" b="1"/>
              <a:t>Third Station:</a:t>
            </a:r>
          </a:p>
          <a:p>
            <a:pPr marL="0" lvl="0" indent="0" algn="l">
              <a:buNone/>
            </a:pPr>
            <a:endParaRPr lang="en-GB" sz="1600"/>
          </a:p>
          <a:p>
            <a:pPr marL="0" lvl="0" indent="0" algn="l">
              <a:buNone/>
            </a:pPr>
            <a:r>
              <a:rPr lang="en-GB" sz="2000" i="1"/>
              <a:t>Jesus condemned by the Sanhedrin</a:t>
            </a:r>
          </a:p>
          <a:p>
            <a:pPr marL="0" lvl="0" indent="0" algn="l">
              <a:buNone/>
            </a:pPr>
            <a:endParaRPr lang="en-GB" sz="1600"/>
          </a:p>
          <a:p>
            <a:pPr marL="0" lvl="0" indent="0" algn="l">
              <a:buNone/>
            </a:pPr>
            <a:r>
              <a:rPr lang="en-GB" sz="2000" i="1"/>
              <a:t>A reading from the Gospel according to Mark.</a:t>
            </a:r>
          </a:p>
          <a:p>
            <a:pPr marL="0" lvl="0" indent="0" algn="l">
              <a:buNone/>
            </a:pPr>
            <a:endParaRPr lang="en-GB" sz="1600"/>
          </a:p>
          <a:p>
            <a:pPr marL="0" lvl="0" indent="0" algn="l">
              <a:buNone/>
            </a:pPr>
            <a:r>
              <a:rPr lang="en-GB" sz="2000"/>
              <a:t>Now the chief priests and the whole council were looking for testimony against Jesus to put him to death; but they found none. For many gave false testimony against him, and their testimony did not agree. Some stood up and gave false testimony against him, saying, ‘We heard him say, “I will destroy this temple that is made with hands, and in three days I will build another, not made with hands”.’ But even on this point their testimony did not agree. Then the high priest stood up before them and asked Jesus, ‘Have you no answer? What is it that they testify against you?’ But he was silent and did not answer. Again the high priest asked him, ‘Are you the Messiah, the Son of the Blessed One?’ Jesus said, ‘I am; and “you will see the Son of Man seated at the right hand of the Power”, and “coming with the clouds of heaven”.’ Then the high priest tore his clothes and said, ‘Why do we still need witnesses? You have heard his blasphemy! What is your decision?’ All of them condemned him as deserving death.</a:t>
            </a:r>
          </a:p>
          <a:p>
            <a:pPr marL="0" lvl="0" indent="0" algn="r">
              <a:buNone/>
            </a:pPr>
            <a:r>
              <a:rPr lang="en-GB" sz="2000"/>
              <a:t>Mark 14.55-64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Box 1"/>
          <p:cNvSpPr txBox="1"/>
          <p:nvPr/>
        </p:nvSpPr>
        <p:spPr>
          <a:xfrm>
            <a:off x="7523999" y="4789440"/>
            <a:ext cx="2556720" cy="858240"/>
          </a:xfrm>
          <a:prstGeom prst="rect">
            <a:avLst/>
          </a:prstGeom>
          <a:solidFill>
            <a:srgbClr val="000000">
              <a:alpha val="26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Jesus before Caiaphas</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c. 1630</a:t>
            </a:r>
          </a:p>
          <a:p>
            <a:pPr marL="0" marR="0" lvl="0" indent="0" algn="ctr" rtl="0" hangingPunct="0">
              <a:lnSpc>
                <a:spcPct val="100000"/>
              </a:lnSpc>
              <a:spcBef>
                <a:spcPts val="0"/>
              </a:spcBef>
              <a:spcAft>
                <a:spcPts val="0"/>
              </a:spcAft>
              <a:buNone/>
              <a:tabLst/>
            </a:pPr>
            <a:r>
              <a:rPr lang="en-GB" sz="1800" b="0" i="0" u="none" strike="noStrike" kern="1200" cap="none">
                <a:ln>
                  <a:noFill/>
                </a:ln>
                <a:latin typeface="Liberation Sans" pitchFamily="18"/>
                <a:ea typeface="Microsoft YaHei" pitchFamily="2"/>
                <a:cs typeface="Lucida Sans" pitchFamily="2"/>
              </a:rPr>
              <a:t>Matthias Stom</a:t>
            </a:r>
          </a:p>
        </p:txBody>
      </p:sp>
      <p:pic>
        <p:nvPicPr>
          <p:cNvPr id="3" name=""/>
          <p:cNvPicPr>
            <a:picLocks noChangeAspect="1"/>
          </p:cNvPicPr>
          <p:nvPr/>
        </p:nvPicPr>
        <p:blipFill>
          <a:blip r:embed="rId3">
            <a:lum/>
            <a:alphaModFix/>
          </a:blip>
          <a:srcRect/>
          <a:stretch>
            <a:fillRect/>
          </a:stretch>
        </p:blipFill>
        <p:spPr>
          <a:xfrm>
            <a:off x="-7920" y="0"/>
            <a:ext cx="7560000" cy="567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3305</Words>
  <Application>Microsoft Office PowerPoint</Application>
  <PresentationFormat>On-screen Show (4:3)</PresentationFormat>
  <Paragraphs>270</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vt:lpstr>
      <vt:lpstr>The Way of the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of the Cross</dc:title>
  <dc:creator>Jim Seth</dc:creator>
  <cp:lastModifiedBy>Jim Seth</cp:lastModifiedBy>
  <cp:revision>25</cp:revision>
  <dcterms:created xsi:type="dcterms:W3CDTF">2020-04-06T10:17:40Z</dcterms:created>
  <dcterms:modified xsi:type="dcterms:W3CDTF">2020-04-10T09:43:19Z</dcterms:modified>
</cp:coreProperties>
</file>